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9144000" cy="5143500" type="screen16x9"/>
  <p:notesSz cx="6858000" cy="9144000"/>
  <p:embeddedFontLst>
    <p:embeddedFont>
      <p:font typeface="Roboto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27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8f5ab06ea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8f5ab06ea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8f5ab06ea3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8f5ab06ea3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8f5ab06ea3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8f5ab06ea3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8f5ab06ea3_1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8f5ab06ea3_1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8f5ab06ea3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8f5ab06ea3_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f5ab06ea3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f5ab06ea3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8f5ab06ea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8f5ab06ea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8f5ab06ea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8f5ab06ea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8f5ab06ea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8f5ab06ea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8f5ab06ea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8f5ab06ea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8f5ab06ea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8f5ab06ea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8f5ab06ea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8f5ab06ea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8f5ab06ea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8f5ab06ea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42525" y="1322851"/>
            <a:ext cx="8222100" cy="124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33"/>
              <a:t>a)what is placenta accreta syndrome(PAS)?</a:t>
            </a:r>
            <a:endParaRPr sz="3533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33"/>
              <a:t>b)what are risk factors?</a:t>
            </a:r>
            <a:endParaRPr sz="3533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33"/>
              <a:t>c)how will you diagnose it ?</a:t>
            </a:r>
            <a:endParaRPr sz="3533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d)Management of PAS?</a:t>
            </a:r>
            <a:endParaRPr sz="2977"/>
          </a:p>
        </p:txBody>
      </p:sp>
      <p:sp>
        <p:nvSpPr>
          <p:cNvPr id="86" name="Google Shape;86;p13"/>
          <p:cNvSpPr txBox="1"/>
          <p:nvPr/>
        </p:nvSpPr>
        <p:spPr>
          <a:xfrm>
            <a:off x="825525" y="3865575"/>
            <a:ext cx="6564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Roboto"/>
                <a:ea typeface="Roboto"/>
                <a:cs typeface="Roboto"/>
                <a:sym typeface="Roboto"/>
              </a:rPr>
              <a:t>References:</a:t>
            </a:r>
            <a:endParaRPr>
              <a:solidFill>
                <a:srgbClr val="FF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Roboto"/>
                <a:ea typeface="Roboto"/>
                <a:cs typeface="Roboto"/>
                <a:sym typeface="Roboto"/>
              </a:rPr>
              <a:t>1)Williams Obstetrics 26th edition</a:t>
            </a:r>
            <a:endParaRPr>
              <a:solidFill>
                <a:srgbClr val="FF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Roboto"/>
                <a:ea typeface="Roboto"/>
                <a:cs typeface="Roboto"/>
                <a:sym typeface="Roboto"/>
              </a:rPr>
              <a:t>2)current progress in obstetrics and Gynecology by John Studd, Seang</a:t>
            </a:r>
            <a:endParaRPr>
              <a:solidFill>
                <a:srgbClr val="FFFF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BIOCHEMICAL MARKERS-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Raised MSAFP has </a:t>
            </a:r>
            <a:r>
              <a:rPr lang="en" dirty="0" smtClean="0"/>
              <a:t>association  &gt;2.5mom  -eight fold increased risk of association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Raised bhcg &gt;2.5mom has four fold increased risk of association</a:t>
            </a: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Raised </a:t>
            </a:r>
            <a:r>
              <a:rPr lang="en" dirty="0"/>
              <a:t>Maternal serum Creatinine Kinase associated with increta and percreta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MANAGEMENT-</a:t>
            </a:r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*Confirm diagnosis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*T</a:t>
            </a:r>
            <a:r>
              <a:rPr lang="en" dirty="0" smtClean="0"/>
              <a:t>o be shifted  to a tertiary care hospital with all facilities</a:t>
            </a:r>
          </a:p>
          <a:p>
            <a:pPr marL="0" indent="0">
              <a:buNone/>
            </a:pPr>
            <a:r>
              <a:rPr lang="en-US" dirty="0" smtClean="0"/>
              <a:t>*Plan and counsel the patient regarding need for blood ,blood products,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*Assemble </a:t>
            </a:r>
            <a:r>
              <a:rPr lang="en" dirty="0"/>
              <a:t>Multi-disciplinary team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*Preoperative </a:t>
            </a:r>
            <a:r>
              <a:rPr lang="en" dirty="0"/>
              <a:t>investigations-blood group, blood tests, cross-match,coagulation </a:t>
            </a:r>
            <a:r>
              <a:rPr lang="en" dirty="0" smtClean="0"/>
              <a:t> profile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*Timing </a:t>
            </a:r>
            <a:r>
              <a:rPr lang="en" dirty="0"/>
              <a:t>of </a:t>
            </a:r>
            <a:r>
              <a:rPr lang="en" dirty="0" smtClean="0"/>
              <a:t>Surgery </a:t>
            </a:r>
            <a:r>
              <a:rPr lang="en" dirty="0" smtClean="0"/>
              <a:t>- </a:t>
            </a:r>
            <a:r>
              <a:rPr lang="en" dirty="0" smtClean="0"/>
              <a:t>after 34 weeks -ideally aro</a:t>
            </a:r>
            <a:r>
              <a:rPr lang="en-US" dirty="0" smtClean="0"/>
              <a:t>u</a:t>
            </a:r>
            <a:r>
              <a:rPr lang="en" dirty="0" smtClean="0"/>
              <a:t>nd 36weeks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 AND OPERATIVE SPECIFICS-</a:t>
            </a:r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*Balloon catheterization of - </a:t>
            </a:r>
            <a:r>
              <a:rPr lang="en" dirty="0"/>
              <a:t>Uterine or Internal Iliac artery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*Cystoscopy- </a:t>
            </a:r>
            <a:r>
              <a:rPr lang="en" dirty="0"/>
              <a:t>with ureteric stenting avoids ureteral </a:t>
            </a:r>
            <a:r>
              <a:rPr lang="en" dirty="0" smtClean="0"/>
              <a:t>injury in cases with increta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*Pre-op </a:t>
            </a:r>
            <a:r>
              <a:rPr lang="en" dirty="0"/>
              <a:t>USG </a:t>
            </a:r>
            <a:r>
              <a:rPr lang="en" dirty="0" smtClean="0"/>
              <a:t>mapping of placenta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*Anaesthesia-General anaesthesia better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*Skin </a:t>
            </a:r>
            <a:r>
              <a:rPr lang="en" dirty="0"/>
              <a:t>Incision-midline vertical incision </a:t>
            </a:r>
            <a:r>
              <a:rPr lang="en" dirty="0" smtClean="0"/>
              <a:t>better to have better exposure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 smtClean="0"/>
              <a:t>*Uterine </a:t>
            </a:r>
            <a:r>
              <a:rPr lang="en" dirty="0"/>
              <a:t>incision-Classical / Upper transverse </a:t>
            </a:r>
            <a:r>
              <a:rPr lang="en" dirty="0" smtClean="0"/>
              <a:t>incision avoiding placenta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SURGERY-</a:t>
            </a:r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Planned preterm Cesarean hysterectomy- better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Individualised decision has to be </a:t>
            </a:r>
            <a:r>
              <a:rPr lang="en" dirty="0" smtClean="0"/>
              <a:t>made-based on-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1.desire for future fertility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2.Hemodynamic stability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3.Extent of invasion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4.Availability of resources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SURGICAL OPTIONS-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1)Radical cesarean hysterectomy- reduction of maternal mortality to &lt;2%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2)Uterine </a:t>
            </a:r>
            <a:r>
              <a:rPr lang="en" dirty="0" smtClean="0"/>
              <a:t>Sparing -</a:t>
            </a:r>
            <a:r>
              <a:rPr lang="en" dirty="0"/>
              <a:t>extirpative method, local resection , conservative </a:t>
            </a:r>
            <a:r>
              <a:rPr lang="en" dirty="0" smtClean="0"/>
              <a:t>method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a)</a:t>
            </a:r>
            <a:r>
              <a:rPr lang="en-US" dirty="0" smtClean="0"/>
              <a:t>E</a:t>
            </a:r>
            <a:r>
              <a:rPr lang="en" dirty="0" smtClean="0"/>
              <a:t>xtirpative method-forceful removal of placenta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b)Local resection (3P’s)-preop mapping of placenta, pelvic devascularisation,  placenta non removal with excision along the myometrial attachment.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 smtClean="0"/>
              <a:t>H</a:t>
            </a:r>
            <a:r>
              <a:rPr lang="en" dirty="0" smtClean="0"/>
              <a:t>emostatic measures –uterine or internal iliac artery ligation, embolization,compression square sutures, B-lynch sutures is needed 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62" name="Google Shape;16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8331" y="0"/>
            <a:ext cx="3346136" cy="1351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Conservative method-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umbilical cord is cut near placental surface(2-3cm) and left in situ</a:t>
            </a:r>
          </a:p>
          <a:p>
            <a:pPr marL="0" lvl="0" indent="0">
              <a:lnSpc>
                <a:spcPct val="95000"/>
              </a:lnSpc>
              <a:buSzPts val="605"/>
              <a:buNone/>
            </a:pPr>
            <a:endParaRPr lang="en-US" dirty="0" smtClean="0"/>
          </a:p>
          <a:p>
            <a:pPr marL="0" lvl="0" indent="0">
              <a:lnSpc>
                <a:spcPct val="95000"/>
              </a:lnSpc>
              <a:buSzPts val="605"/>
              <a:buNone/>
            </a:pPr>
            <a:r>
              <a:rPr lang="en-US" dirty="0" smtClean="0"/>
              <a:t>Done in patients  - who desire future fertility</a:t>
            </a:r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r>
              <a:rPr lang="en-US" dirty="0" smtClean="0"/>
              <a:t>                                 -In extremely </a:t>
            </a:r>
            <a:r>
              <a:rPr lang="en-US" dirty="0" err="1" smtClean="0"/>
              <a:t>unresectable</a:t>
            </a:r>
            <a:r>
              <a:rPr lang="en-US" dirty="0" smtClean="0"/>
              <a:t> </a:t>
            </a:r>
            <a:r>
              <a:rPr lang="en-US" dirty="0" err="1" smtClean="0"/>
              <a:t>percreta</a:t>
            </a:r>
            <a:endParaRPr lang="en-US" dirty="0" smtClean="0"/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r>
              <a:rPr lang="en-US" dirty="0" smtClean="0"/>
              <a:t>                                -situations of undiagnosed </a:t>
            </a:r>
            <a:r>
              <a:rPr lang="en-US" dirty="0" err="1" smtClean="0"/>
              <a:t>accreta</a:t>
            </a:r>
            <a:r>
              <a:rPr lang="en-US" dirty="0" smtClean="0"/>
              <a:t> without proper resources</a:t>
            </a:r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r>
              <a:rPr lang="en-US" dirty="0" smtClean="0"/>
              <a:t>Prerequisites-   hemodynamic stability</a:t>
            </a:r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r>
              <a:rPr lang="en-US" dirty="0" smtClean="0"/>
              <a:t>                            -Normal coagulation status</a:t>
            </a:r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r>
              <a:rPr lang="en-US" dirty="0" smtClean="0"/>
              <a:t>                           - Patient awareness and acceptance of risks</a:t>
            </a:r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SzPts val="605"/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CONSERVATIVE-</a:t>
            </a:r>
            <a:endParaRPr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232569" y="836490"/>
            <a:ext cx="7953300" cy="38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 smtClean="0"/>
              <a:t>Post-op </a:t>
            </a:r>
            <a:r>
              <a:rPr lang="en" sz="1515" dirty="0"/>
              <a:t>-          Wait for spontaneous resorption</a:t>
            </a: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/>
              <a:t>                             -Prophylactic antibiotics</a:t>
            </a: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/>
              <a:t>                            - Uterotonics</a:t>
            </a: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/>
              <a:t>                          +/- Adjuvant-Methotrexate 1 mg/kg on alternate days for </a:t>
            </a:r>
            <a:r>
              <a:rPr lang="en" sz="1515" dirty="0" smtClean="0"/>
              <a:t>4-6days                (controversial)                 </a:t>
            </a: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/>
              <a:t> </a:t>
            </a:r>
            <a:r>
              <a:rPr lang="en" sz="1515" dirty="0" smtClean="0"/>
              <a:t>Followup           - </a:t>
            </a:r>
            <a:r>
              <a:rPr lang="en" sz="1515" dirty="0"/>
              <a:t>for 1-12months with </a:t>
            </a:r>
            <a:r>
              <a:rPr lang="en" sz="1515" dirty="0" smtClean="0"/>
              <a:t>USG,bhcg </a:t>
            </a:r>
            <a:r>
              <a:rPr lang="en" sz="1515" dirty="0"/>
              <a:t>has to be </a:t>
            </a:r>
            <a:r>
              <a:rPr lang="en" sz="1515" dirty="0" smtClean="0"/>
              <a:t>done</a:t>
            </a: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515" dirty="0" smtClean="0"/>
              <a:t>                            -look for signs of sepsis ,hemorrhage,DIC.</a:t>
            </a: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51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51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967925"/>
            <a:ext cx="82371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ACCRETE SYNDROMES INCLUDE ANY PLACENTAL IMPLANTATION WITH ABNORMALLY FIRM ADHERENCE TO MYOMETRIUM BECAUSE OF PARTIAL OR TOTAL ABSENCE OF THE DECIDUA BASALIS AND IMPERFECT DEVELOPMENT OF NITABUCH LAYER.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150" y="2609875"/>
            <a:ext cx="4280432" cy="199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00900" y="2215675"/>
            <a:ext cx="2851850" cy="257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513325" y="2467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FACTORS-</a:t>
            </a:r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513325" y="967825"/>
            <a:ext cx="7688700" cy="307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1.Previous cesarean section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2.Placenta previa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3.Advanced maternal age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4.Multiparity</a:t>
            </a:r>
            <a:endParaRPr sz="17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5.Previous myomectomy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6.Uterine curettage </a:t>
            </a:r>
            <a:r>
              <a:rPr lang="en" sz="1407" dirty="0" smtClean="0"/>
              <a:t>+/- </a:t>
            </a:r>
            <a:r>
              <a:rPr lang="en" sz="1407" dirty="0"/>
              <a:t>Asherman syndrome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7.Submucous leiomyoma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8.Uterine anomalies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407" dirty="0"/>
              <a:t>9.Smoking</a:t>
            </a:r>
            <a:endParaRPr sz="1407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rPr lang="en" sz="1407" dirty="0"/>
              <a:t>10.Prior pelvic irradiation</a:t>
            </a:r>
            <a:endParaRPr sz="1407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246075" y="365125"/>
            <a:ext cx="8237700" cy="39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Incidence - 1 in 533 deliveries.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Placenta previa has risk of accreta in 3%,11%,40% for 1st,2nd and 3rd repeat C-section respectively.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Placenta previa without uterine surgery has 1-5% risk of accreta.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u="sng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presentation-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trimester –usually present with hemorrhage as a consequence of coexisting placenta </a:t>
            </a:r>
            <a:r>
              <a:rPr lang="en-US" dirty="0" err="1" smtClean="0"/>
              <a:t>praevia</a:t>
            </a:r>
            <a:endParaRPr lang="en-US" dirty="0" smtClean="0"/>
          </a:p>
          <a:p>
            <a:r>
              <a:rPr lang="en-US" dirty="0" err="1" smtClean="0"/>
              <a:t>Accreta</a:t>
            </a:r>
            <a:r>
              <a:rPr lang="en-US" dirty="0" smtClean="0"/>
              <a:t> may not be identified in whom it is not associated with </a:t>
            </a:r>
            <a:r>
              <a:rPr lang="en-US" dirty="0" err="1" smtClean="0"/>
              <a:t>praevia</a:t>
            </a:r>
            <a:r>
              <a:rPr lang="en-US" dirty="0" smtClean="0"/>
              <a:t>. </a:t>
            </a:r>
            <a:r>
              <a:rPr lang="en-US" dirty="0" err="1" smtClean="0"/>
              <a:t>Antenatally</a:t>
            </a:r>
            <a:r>
              <a:rPr lang="en-US" dirty="0" smtClean="0"/>
              <a:t> – presence of risk factors should raise the suspicion.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trimester USG- with gestational sac in LUS ,irregular vascular spaces in placental bed, caesarean section scar implantation should be </a:t>
            </a:r>
            <a:r>
              <a:rPr lang="en-US" dirty="0" err="1" smtClean="0"/>
              <a:t>followedup</a:t>
            </a:r>
            <a:r>
              <a:rPr lang="en-US" dirty="0" smtClean="0"/>
              <a:t>.</a:t>
            </a:r>
          </a:p>
          <a:p>
            <a:pPr marL="0" indent="0">
              <a:spcBef>
                <a:spcPts val="1200"/>
              </a:spcBef>
            </a:pPr>
            <a:r>
              <a:rPr lang="en-US" dirty="0" smtClean="0"/>
              <a:t> Intra-operative-difficult/failed attempts at manual placental removal</a:t>
            </a:r>
          </a:p>
          <a:p>
            <a:pPr marL="0" indent="0">
              <a:spcBef>
                <a:spcPts val="1200"/>
              </a:spcBef>
            </a:pPr>
            <a:r>
              <a:rPr lang="en-US" dirty="0" smtClean="0"/>
              <a:t>Immediate postpartum-heavy bleeding from implantation site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USG-</a:t>
            </a:r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311700" y="105525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 2nd ,3rd trimester-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1) loss </a:t>
            </a:r>
            <a:r>
              <a:rPr lang="en" dirty="0"/>
              <a:t>of hypoechoic placental myometrial differentiation (retroplacental clear space</a:t>
            </a:r>
            <a:r>
              <a:rPr lang="en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2)Irregular shaped placenta lacunae(vascular spaces) within placenta -giving moth eaten /</a:t>
            </a:r>
            <a:r>
              <a:rPr lang="en-US" dirty="0" err="1" smtClean="0"/>
              <a:t>swiss</a:t>
            </a:r>
            <a:r>
              <a:rPr lang="en-US" dirty="0" smtClean="0"/>
              <a:t> cheese appearance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/>
              <a:t>3</a:t>
            </a:r>
            <a:r>
              <a:rPr lang="en" dirty="0"/>
              <a:t>) Thinning of myometrium (&lt;1mm)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4)Protrusion of placenta into urinary bladder</a:t>
            </a:r>
            <a:endParaRPr/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2875" y="2781325"/>
            <a:ext cx="2325700" cy="198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2750" y="140600"/>
            <a:ext cx="4435825" cy="1438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COLOUR DOPPLER-</a:t>
            </a:r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1)Diffuse of focal turbulent lacunar flow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2)Vascular lakes with turbulent flow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3)Hypervascularity of serosa-urinary bladder interface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4)Blood vessels or placental tissue bridging uterine-placental margin, myometrial bladder interface or crossing uterine serosa.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3D POWER DOPPLER-</a:t>
            </a: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1)Hypervascularity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2)Numerous coherent vessels involving whole uterine serosa-bladder junction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3)Inseparable cotyledonal and intervillous circulations, chaotic branching,detour vessels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MRI-T2 weighted images-</a:t>
            </a:r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311700" y="1095375"/>
            <a:ext cx="8106600" cy="32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1)Uterine bulging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2)Heterogeneous signal intensity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3)Dark intra-placental beds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4)Tenting of bladder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5)Direct visualisation of invasion of adjacent organs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6)Loss of myometrial trilaminate structures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697</Words>
  <PresentationFormat>On-screen Show (16:9)</PresentationFormat>
  <Paragraphs>104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Roboto</vt:lpstr>
      <vt:lpstr>Geometric</vt:lpstr>
      <vt:lpstr>a)what is placenta accreta syndrome(PAS)? b)what are risk factors? c)how will you diagnose it ? d)Management of PAS?</vt:lpstr>
      <vt:lpstr>DEFINITION</vt:lpstr>
      <vt:lpstr>RISK FACTORS-</vt:lpstr>
      <vt:lpstr>Slide 4</vt:lpstr>
      <vt:lpstr>Clinical presentation-</vt:lpstr>
      <vt:lpstr>USG-</vt:lpstr>
      <vt:lpstr>COLOUR DOPPLER-</vt:lpstr>
      <vt:lpstr>3D POWER DOPPLER-</vt:lpstr>
      <vt:lpstr>MRI-T2 weighted images-</vt:lpstr>
      <vt:lpstr>BIOCHEMICAL MARKERS-</vt:lpstr>
      <vt:lpstr>MANAGEMENT-</vt:lpstr>
      <vt:lpstr>PRE AND OPERATIVE SPECIFICS-</vt:lpstr>
      <vt:lpstr>SURGERY-</vt:lpstr>
      <vt:lpstr>SURGICAL OPTIONS-</vt:lpstr>
      <vt:lpstr>Conservative method-</vt:lpstr>
      <vt:lpstr>CONSERVATIVE-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a)what is placenta accreta syndrome(PAS)? b)what are risk factors? c)how will you diagnose it ? d)Management of PAS?</dc:title>
  <cp:lastModifiedBy>CLIENT</cp:lastModifiedBy>
  <cp:revision>13</cp:revision>
  <dcterms:modified xsi:type="dcterms:W3CDTF">2022-11-20T01:42:22Z</dcterms:modified>
</cp:coreProperties>
</file>